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media1.gif" ContentType="video/unknown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media2.gif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Neue Light"/>
      </a:defRPr>
    </a:lvl1pPr>
    <a:lvl2pPr indent="228600" algn="ctr" defTabSz="584200">
      <a:defRPr sz="3600">
        <a:latin typeface="+mn-lt"/>
        <a:ea typeface="+mn-ea"/>
        <a:cs typeface="+mn-cs"/>
        <a:sym typeface="Helvetica Neue Light"/>
      </a:defRPr>
    </a:lvl2pPr>
    <a:lvl3pPr indent="457200" algn="ctr" defTabSz="584200">
      <a:defRPr sz="3600">
        <a:latin typeface="+mn-lt"/>
        <a:ea typeface="+mn-ea"/>
        <a:cs typeface="+mn-cs"/>
        <a:sym typeface="Helvetica Neue Light"/>
      </a:defRPr>
    </a:lvl3pPr>
    <a:lvl4pPr indent="685800" algn="ctr" defTabSz="584200">
      <a:defRPr sz="3600">
        <a:latin typeface="+mn-lt"/>
        <a:ea typeface="+mn-ea"/>
        <a:cs typeface="+mn-cs"/>
        <a:sym typeface="Helvetica Neue Light"/>
      </a:defRPr>
    </a:lvl4pPr>
    <a:lvl5pPr indent="914400" algn="ctr" defTabSz="584200">
      <a:defRPr sz="3600">
        <a:latin typeface="+mn-lt"/>
        <a:ea typeface="+mn-ea"/>
        <a:cs typeface="+mn-cs"/>
        <a:sym typeface="Helvetica Neue Light"/>
      </a:defRPr>
    </a:lvl5pPr>
    <a:lvl6pPr indent="1143000" algn="ctr" defTabSz="584200">
      <a:defRPr sz="3600">
        <a:latin typeface="+mn-lt"/>
        <a:ea typeface="+mn-ea"/>
        <a:cs typeface="+mn-cs"/>
        <a:sym typeface="Helvetica Neue Light"/>
      </a:defRPr>
    </a:lvl6pPr>
    <a:lvl7pPr indent="1371600" algn="ctr" defTabSz="584200">
      <a:defRPr sz="3600">
        <a:latin typeface="+mn-lt"/>
        <a:ea typeface="+mn-ea"/>
        <a:cs typeface="+mn-cs"/>
        <a:sym typeface="Helvetica Neue Light"/>
      </a:defRPr>
    </a:lvl7pPr>
    <a:lvl8pPr indent="1600200" algn="ctr" defTabSz="584200">
      <a:defRPr sz="3600">
        <a:latin typeface="+mn-lt"/>
        <a:ea typeface="+mn-ea"/>
        <a:cs typeface="+mn-cs"/>
        <a:sym typeface="Helvetica Neue Light"/>
      </a:defRPr>
    </a:lvl8pPr>
    <a:lvl9pPr indent="1828800" algn="ctr" defTabSz="584200">
      <a:defRPr sz="3600"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5D6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A9A584"/>
              </a:solidFill>
              <a:prstDash val="solid"/>
              <a:miter lim="400000"/>
            </a:ln>
          </a:top>
          <a:bottom>
            <a:ln w="127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solidFill>
                <a:srgbClr val="A9A584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584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71500" y="4749800"/>
            <a:ext cx="11868094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7B9899"/>
                </a:solidFill>
              </a:rPr>
              <a:t>Title Text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Body Level One</a:t>
            </a:r>
            <a:endParaRPr sz="3800"/>
          </a:p>
          <a:p>
            <a:pPr lvl="1">
              <a:defRPr sz="1800"/>
            </a:pPr>
            <a:r>
              <a:rPr sz="3800"/>
              <a:t>Body Level Two</a:t>
            </a:r>
            <a:endParaRPr sz="3800"/>
          </a:p>
          <a:p>
            <a:pPr lvl="2">
              <a:defRPr sz="1800"/>
            </a:pPr>
            <a:r>
              <a:rPr sz="3800"/>
              <a:t>Body Level Three</a:t>
            </a:r>
            <a:endParaRPr sz="3800"/>
          </a:p>
          <a:p>
            <a:pPr lvl="3">
              <a:defRPr sz="1800"/>
            </a:pPr>
            <a:r>
              <a:rPr sz="3800"/>
              <a:t>Body Level Four</a:t>
            </a:r>
            <a:endParaRPr sz="3800"/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5400000">
            <a:off x="6832536" y="8686863"/>
            <a:ext cx="142252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algn="r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571500" y="4864100"/>
            <a:ext cx="5334476" cy="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431800" indent="-431800" defTabSz="584200">
              <a:lnSpc>
                <a:spcPct val="90000"/>
              </a:lnSpc>
              <a:buClrTx/>
              <a:buSzPct val="75000"/>
              <a:buFont typeface="Helvetica Neue"/>
              <a:buChar char="•"/>
              <a:defRPr sz="34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889000" indent="-431800" defTabSz="584200">
              <a:lnSpc>
                <a:spcPct val="90000"/>
              </a:lnSpc>
              <a:buClrTx/>
              <a:buSzPct val="75000"/>
              <a:buFont typeface="Helvetica Neue"/>
              <a:buChar char="•"/>
              <a:defRPr sz="34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1346200" indent="-431800" defTabSz="584200">
              <a:lnSpc>
                <a:spcPct val="90000"/>
              </a:lnSpc>
              <a:buClrTx/>
              <a:buFont typeface="Helvetica Neue"/>
              <a:buChar char="•"/>
              <a:defRPr sz="34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1803400" indent="-431800" defTabSz="584200">
              <a:lnSpc>
                <a:spcPct val="90000"/>
              </a:lnSpc>
              <a:buClrTx/>
              <a:buSzPct val="75000"/>
              <a:buFont typeface="Helvetica Neue"/>
              <a:buChar char="•"/>
              <a:defRPr sz="34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2260600" indent="-431800" defTabSz="584200">
              <a:lnSpc>
                <a:spcPct val="90000"/>
              </a:lnSpc>
              <a:buClrTx/>
              <a:buSzPct val="75000"/>
              <a:buFont typeface="Helvetica Neue"/>
              <a:defRPr sz="34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Body Level One</a:t>
            </a:r>
            <a:endParaRPr sz="34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Body Level Two</a:t>
            </a:r>
            <a:endParaRPr sz="34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Body Level Three</a:t>
            </a:r>
            <a:endParaRPr sz="34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Body Level Four</a:t>
            </a:r>
            <a:endParaRPr sz="34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30200" indent="-330200" defTabSz="584200">
              <a:spcBef>
                <a:spcPts val="3000"/>
              </a:spcBef>
              <a:buClrTx/>
              <a:buSzPct val="75000"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 defTabSz="584200">
              <a:spcBef>
                <a:spcPts val="3000"/>
              </a:spcBef>
              <a:buClrTx/>
              <a:buSzPct val="75000"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 defTabSz="584200">
              <a:spcBef>
                <a:spcPts val="3000"/>
              </a:spcBef>
              <a:buClrTx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 defTabSz="584200">
              <a:spcBef>
                <a:spcPts val="3000"/>
              </a:spcBef>
              <a:buClrTx/>
              <a:buSzPct val="75000"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 defTabSz="584200">
              <a:spcBef>
                <a:spcPts val="3000"/>
              </a:spcBef>
              <a:buClrTx/>
              <a:buSzPct val="75000"/>
              <a:buFontTx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431800" indent="-431800" defTabSz="584200">
              <a:lnSpc>
                <a:spcPct val="90000"/>
              </a:lnSpc>
              <a:buClrTx/>
              <a:buSzPct val="75000"/>
              <a:buFont typeface="Helvetica Neue"/>
              <a:buChar char="•"/>
              <a:defRPr sz="34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889000" indent="-431800" defTabSz="584200">
              <a:lnSpc>
                <a:spcPct val="90000"/>
              </a:lnSpc>
              <a:buClrTx/>
              <a:buSzPct val="75000"/>
              <a:buFont typeface="Helvetica Neue"/>
              <a:buChar char="•"/>
              <a:defRPr sz="34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1346200" indent="-431800" defTabSz="584200">
              <a:lnSpc>
                <a:spcPct val="90000"/>
              </a:lnSpc>
              <a:buClrTx/>
              <a:buFont typeface="Helvetica Neue"/>
              <a:buChar char="•"/>
              <a:defRPr sz="34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1803400" indent="-431800" defTabSz="584200">
              <a:lnSpc>
                <a:spcPct val="90000"/>
              </a:lnSpc>
              <a:buClrTx/>
              <a:buSzPct val="75000"/>
              <a:buFont typeface="Helvetica Neue"/>
              <a:buChar char="•"/>
              <a:defRPr sz="34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2260600" indent="-431800" defTabSz="584200">
              <a:lnSpc>
                <a:spcPct val="90000"/>
              </a:lnSpc>
              <a:buClrTx/>
              <a:buSzPct val="75000"/>
              <a:buFont typeface="Helvetica Neue"/>
              <a:defRPr sz="34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Body Level One</a:t>
            </a:r>
            <a:endParaRPr sz="34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Body Level Two</a:t>
            </a:r>
            <a:endParaRPr sz="34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Body Level Three</a:t>
            </a:r>
            <a:endParaRPr sz="34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Body Level Four</a:t>
            </a:r>
            <a:endParaRPr sz="34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0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1" y="9536853"/>
            <a:ext cx="13004801" cy="2167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-1" y="-1"/>
            <a:ext cx="13004801" cy="198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-1" y="-1"/>
            <a:ext cx="216748" cy="975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5" name="Shape 5"/>
          <p:cNvSpPr/>
          <p:nvPr/>
        </p:nvSpPr>
        <p:spPr>
          <a:xfrm>
            <a:off x="12788053" y="-1"/>
            <a:ext cx="216748" cy="975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6" name="Shape 6"/>
          <p:cNvSpPr/>
          <p:nvPr/>
        </p:nvSpPr>
        <p:spPr>
          <a:xfrm>
            <a:off x="212230" y="9085298"/>
            <a:ext cx="12562277" cy="440268"/>
          </a:xfrm>
          <a:prstGeom prst="rect">
            <a:avLst/>
          </a:prstGeom>
          <a:solidFill>
            <a:srgbClr val="8CADAE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7" name="Shape 7"/>
          <p:cNvSpPr/>
          <p:nvPr/>
        </p:nvSpPr>
        <p:spPr>
          <a:xfrm>
            <a:off x="216746" y="221262"/>
            <a:ext cx="12562277" cy="9311076"/>
          </a:xfrm>
          <a:prstGeom prst="rect">
            <a:avLst/>
          </a:prstGeom>
          <a:ln w="12700">
            <a:solidFill>
              <a:srgbClr val="7B9899"/>
            </a:solidFill>
            <a:miter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216746" y="1815253"/>
            <a:ext cx="12562277" cy="1"/>
          </a:xfrm>
          <a:prstGeom prst="line">
            <a:avLst/>
          </a:prstGeom>
          <a:ln w="12700">
            <a:solidFill>
              <a:srgbClr val="7B9899"/>
            </a:solidFill>
            <a:prstDash val="sysDash"/>
            <a:round/>
          </a:ln>
        </p:spPr>
        <p:txBody>
          <a:bodyPr lIns="65023" tIns="65023" rIns="65023" bIns="65023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/>
        </p:nvSpPr>
        <p:spPr>
          <a:xfrm>
            <a:off x="6068906" y="1359182"/>
            <a:ext cx="866988" cy="866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defTabSz="914400"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10" name="Shape 10"/>
          <p:cNvSpPr/>
          <p:nvPr/>
        </p:nvSpPr>
        <p:spPr>
          <a:xfrm>
            <a:off x="6204373" y="1494648"/>
            <a:ext cx="596054" cy="59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63500" cap="rnd">
            <a:solidFill>
              <a:srgbClr val="7B9899"/>
            </a:solidFill>
          </a:ln>
        </p:spPr>
        <p:txBody>
          <a:bodyPr lIns="65023" tIns="65023" rIns="65023" bIns="65023" anchor="ctr"/>
          <a:lstStyle/>
          <a:p>
            <a:pPr lvl="0" defTabSz="914400"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11" name="Shape 11"/>
          <p:cNvSpPr/>
          <p:nvPr>
            <p:ph type="title"/>
          </p:nvPr>
        </p:nvSpPr>
        <p:spPr>
          <a:xfrm>
            <a:off x="428977" y="-1"/>
            <a:ext cx="12137815" cy="140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7B9899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429158" y="2171801"/>
            <a:ext cx="12094465" cy="758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lvl="0">
              <a:defRPr sz="1800"/>
            </a:pPr>
            <a:r>
              <a:rPr sz="3800"/>
              <a:t>Body Level One</a:t>
            </a:r>
            <a:endParaRPr sz="3800"/>
          </a:p>
          <a:p>
            <a:pPr lvl="1">
              <a:defRPr sz="1800"/>
            </a:pPr>
            <a:r>
              <a:rPr sz="3800"/>
              <a:t>Body Level Two</a:t>
            </a:r>
            <a:endParaRPr sz="3800"/>
          </a:p>
          <a:p>
            <a:pPr lvl="2">
              <a:defRPr sz="1800"/>
            </a:pPr>
            <a:r>
              <a:rPr sz="3800"/>
              <a:t>Body Level Three</a:t>
            </a:r>
            <a:endParaRPr sz="3800"/>
          </a:p>
          <a:p>
            <a:pPr lvl="3">
              <a:defRPr sz="1800"/>
            </a:pPr>
            <a:r>
              <a:rPr sz="3800"/>
              <a:t>Body Level Four</a:t>
            </a:r>
            <a:endParaRPr sz="3800"/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6204373" y="1237008"/>
            <a:ext cx="650241" cy="4475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 fontScale="100000" lnSpcReduction="0"/>
          </a:bodyPr>
          <a:lstStyle>
            <a:lvl1pPr defTabSz="914400">
              <a:defRPr sz="2200">
                <a:solidFill>
                  <a:srgbClr val="7B9899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14" name="image4.png" descr="Openstreetmap_logo_354_35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6" y="8561493"/>
            <a:ext cx="772161" cy="77216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spd="med" advClick="1"/>
  <p:txStyles>
    <p:titleStyle>
      <a:lvl1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1pPr>
      <a:lvl2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2pPr>
      <a:lvl3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3pPr>
      <a:lvl4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4pPr>
      <a:lvl5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5pPr>
      <a:lvl6pPr indent="4572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6pPr>
      <a:lvl7pPr indent="9144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7pPr>
      <a:lvl8pPr indent="13716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8pPr>
      <a:lvl9pPr indent="18288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9pPr>
    </p:titleStyle>
    <p:bodyStyle>
      <a:lvl1pPr marL="384292" indent="-384292">
        <a:spcBef>
          <a:spcPts val="600"/>
        </a:spcBef>
        <a:buClr>
          <a:srgbClr val="D16349"/>
        </a:buClr>
        <a:buSzPct val="85000"/>
        <a:buFont typeface="Wingdings 2"/>
        <a:buChar char="●"/>
        <a:defRPr sz="3800">
          <a:latin typeface="Georgia"/>
          <a:ea typeface="Georgia"/>
          <a:cs typeface="Georgia"/>
          <a:sym typeface="Georgia"/>
        </a:defRPr>
      </a:lvl1pPr>
      <a:lvl2pPr marL="746269" indent="-471631">
        <a:spcBef>
          <a:spcPts val="600"/>
        </a:spcBef>
        <a:buClr>
          <a:srgbClr val="D16349"/>
        </a:buClr>
        <a:buSzPct val="70000"/>
        <a:buFont typeface="Wingdings 2"/>
        <a:buChar char="○"/>
        <a:defRPr sz="3800">
          <a:latin typeface="Georgia"/>
          <a:ea typeface="Georgia"/>
          <a:cs typeface="Georgia"/>
          <a:sym typeface="Georgia"/>
        </a:defRPr>
      </a:lvl2pPr>
      <a:lvl3pPr marL="1028064" indent="-434339">
        <a:spcBef>
          <a:spcPts val="600"/>
        </a:spcBef>
        <a:buClr>
          <a:srgbClr val="D16349"/>
        </a:buClr>
        <a:buSzPct val="75000"/>
        <a:buFont typeface="Wingdings 2"/>
        <a:buChar char=""/>
        <a:defRPr sz="3800">
          <a:latin typeface="Georgia"/>
          <a:ea typeface="Georgia"/>
          <a:cs typeface="Georgia"/>
          <a:sym typeface="Georgia"/>
        </a:defRPr>
      </a:lvl3pPr>
      <a:lvl4pPr marL="1302703" indent="-434340">
        <a:spcBef>
          <a:spcPts val="600"/>
        </a:spcBef>
        <a:buClr>
          <a:srgbClr val="D16349"/>
        </a:buClr>
        <a:buSzPct val="70000"/>
        <a:buFont typeface="Wingdings 2"/>
        <a:buChar char="○"/>
        <a:defRPr sz="3800">
          <a:latin typeface="Georgia"/>
          <a:ea typeface="Georgia"/>
          <a:cs typeface="Georgia"/>
          <a:sym typeface="Georgia"/>
        </a:defRPr>
      </a:lvl4pPr>
      <a:lvl5pPr marL="1625600" indent="-482600">
        <a:spcBef>
          <a:spcPts val="600"/>
        </a:spcBef>
        <a:buClr>
          <a:srgbClr val="D16349"/>
        </a:buClr>
        <a:buSzPct val="10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5pPr>
      <a:lvl6pPr marL="1849120" indent="-386080">
        <a:spcBef>
          <a:spcPts val="600"/>
        </a:spcBef>
        <a:buClr>
          <a:srgbClr val="D16349"/>
        </a:buClr>
        <a:buSzPct val="80000"/>
        <a:buFont typeface="Wingdings 2"/>
        <a:buChar char="●"/>
        <a:defRPr sz="3800">
          <a:latin typeface="Georgia"/>
          <a:ea typeface="Georgia"/>
          <a:cs typeface="Georgia"/>
          <a:sym typeface="Georgia"/>
        </a:defRPr>
      </a:lvl6pPr>
      <a:lvl7pPr marL="2171699" indent="-434339">
        <a:spcBef>
          <a:spcPts val="600"/>
        </a:spcBef>
        <a:buClr>
          <a:srgbClr val="D16349"/>
        </a:buClr>
        <a:buSzPct val="9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7pPr>
      <a:lvl8pPr marL="2354579" indent="-434339">
        <a:spcBef>
          <a:spcPts val="600"/>
        </a:spcBef>
        <a:buClr>
          <a:srgbClr val="D16349"/>
        </a:buClr>
        <a:buSzPct val="10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8pPr>
      <a:lvl9pPr marL="2690948" indent="-496388">
        <a:spcBef>
          <a:spcPts val="600"/>
        </a:spcBef>
        <a:buClr>
          <a:srgbClr val="D16349"/>
        </a:buClr>
        <a:buSzPct val="9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9pPr>
    </p:bodyStyle>
    <p:otherStyle>
      <a:lvl1pPr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1pPr>
      <a:lvl2pPr indent="4572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2pPr>
      <a:lvl3pPr indent="9144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3pPr>
      <a:lvl4pPr indent="13716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4pPr>
      <a:lvl5pPr indent="18288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5pPr>
      <a:lvl6pPr indent="22860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6pPr>
      <a:lvl7pPr indent="27432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7pPr>
      <a:lvl8pPr indent="32004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8pPr>
      <a:lvl9pPr indent="36576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.jpe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4.jpeg"/><Relationship Id="rId9" Type="http://schemas.openxmlformats.org/officeDocument/2006/relationships/image" Target="../media/image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20.png"/><Relationship Id="rId5" Type="http://schemas.openxmlformats.org/officeDocument/2006/relationships/hyperlink" Target="https://www.mapbox.com/blog/nepal-earthquake-animation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hyperlink" Target="http://geobadges.org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hyperlink" Target="http://wiki.openstreetmap.org/wiki/Georgia_Avenue_Youth_Ambassadors_Mapping_Project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pgive.state.gov" TargetMode="External"/><Relationship Id="rId3" Type="http://schemas.openxmlformats.org/officeDocument/2006/relationships/hyperlink" Target="http://missingmaps.org/" TargetMode="External"/><Relationship Id="rId4" Type="http://schemas.openxmlformats.org/officeDocument/2006/relationships/hyperlink" Target="http://ow.ly/MfhZw" TargetMode="External"/><Relationship Id="rId5" Type="http://schemas.openxmlformats.org/officeDocument/2006/relationships/hyperlink" Target="http://teachosm.org/en/cases/farmers-market/" TargetMode="External"/><Relationship Id="rId6" Type="http://schemas.openxmlformats.org/officeDocument/2006/relationships/hyperlink" Target="https://www.facebook.com/GWHMS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openxmlformats.org/officeDocument/2006/relationships/hyperlink" Target="mailto:info@teachosm.org" TargetMode="Externa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teachosm.org/" TargetMode="External"/><Relationship Id="rId3" Type="http://schemas.openxmlformats.org/officeDocument/2006/relationships/hyperlink" Target="http://learnosm.org/" TargetMode="External"/><Relationship Id="rId4" Type="http://schemas.openxmlformats.org/officeDocument/2006/relationships/hyperlink" Target="http://qgis.org/" TargetMode="External"/><Relationship Id="rId5" Type="http://schemas.openxmlformats.org/officeDocument/2006/relationships/hyperlink" Target="http://geobadges.org/" TargetMode="External"/><Relationship Id="rId6" Type="http://schemas.openxmlformats.org/officeDocument/2006/relationships/hyperlink" Target="http://mapgive.state.gov" TargetMode="External"/><Relationship Id="rId7" Type="http://schemas.openxmlformats.org/officeDocument/2006/relationships/hyperlink" Target="http://www.missingmaps.org/" TargetMode="External"/><Relationship Id="rId8" Type="http://schemas.openxmlformats.org/officeDocument/2006/relationships/hyperlink" Target="http://hot.openstreetmap.org/" TargetMode="External"/><Relationship Id="rId9" Type="http://schemas.openxmlformats.org/officeDocument/2006/relationships/hyperlink" Target="http://osm.townsendjennings.com/nepal/" TargetMode="External"/><Relationship Id="rId10" Type="http://schemas.openxmlformats.org/officeDocument/2006/relationships/hyperlink" Target="https://wiki.openstreetmap.org/wiki/2015_Nepal_earthquake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sejohnson8@gmail.com" TargetMode="External"/><Relationship Id="rId3" Type="http://schemas.openxmlformats.org/officeDocument/2006/relationships/image" Target="../media/image1.gif"/><Relationship Id="rId4" Type="http://schemas.openxmlformats.org/officeDocument/2006/relationships/image" Target="../media/image28.png"/><Relationship Id="rId5" Type="http://schemas.openxmlformats.org/officeDocument/2006/relationships/hyperlink" Target="mailto:sejohnson8@gmail.com?subject=" TargetMode="External"/><Relationship Id="rId6" Type="http://schemas.openxmlformats.org/officeDocument/2006/relationships/video" Target="../media/media2.gif"/><Relationship Id="rId7" Type="http://schemas.microsoft.com/office/2007/relationships/media" Target="../media/media2.gif"/><Relationship Id="rId8" Type="http://schemas.openxmlformats.org/officeDocument/2006/relationships/image" Target="../media/image29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hyperlink" Target="https://creativecommons.org/licenses/by-sa/4.0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OpenStreetMap.org" TargetMode="External"/><Relationship Id="rId3" Type="http://schemas.openxmlformats.org/officeDocument/2006/relationships/hyperlink" Target="http://opendatacommons.org/licenses/odbl/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tLucia_2015-06-01_2149.png"/>
          <p:cNvPicPr/>
          <p:nvPr/>
        </p:nvPicPr>
        <p:blipFill>
          <a:blip r:embed="rId2">
            <a:extLst/>
          </a:blip>
          <a:srcRect l="263" t="0" r="14425" b="1337"/>
          <a:stretch>
            <a:fillRect/>
          </a:stretch>
        </p:blipFill>
        <p:spPr>
          <a:xfrm>
            <a:off x="0" y="101600"/>
            <a:ext cx="13004800" cy="7493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sz="1800"/>
            </a:pPr>
            <a:r>
              <a:rPr sz="3780"/>
              <a:t>An Overview of Open Mapping &amp; Open Map Data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315468">
              <a:defRPr sz="1800">
                <a:solidFill>
                  <a:srgbClr val="000000"/>
                </a:solidFill>
              </a:defRPr>
            </a:pPr>
            <a:r>
              <a:rPr sz="1404">
                <a:solidFill>
                  <a:srgbClr val="747474"/>
                </a:solidFill>
              </a:rPr>
              <a:t>Maggie Cawley </a:t>
            </a:r>
            <a:endParaRPr sz="1404">
              <a:solidFill>
                <a:srgbClr val="747474"/>
              </a:solidFill>
            </a:endParaRPr>
          </a:p>
          <a:p>
            <a:pPr lvl="0" defTabSz="315468">
              <a:defRPr sz="1800">
                <a:solidFill>
                  <a:srgbClr val="000000"/>
                </a:solidFill>
              </a:defRPr>
            </a:pPr>
            <a:r>
              <a:rPr sz="1404">
                <a:solidFill>
                  <a:srgbClr val="747474"/>
                </a:solidFill>
              </a:rPr>
              <a:t>Steven Johnson </a:t>
            </a:r>
          </a:p>
        </p:txBody>
      </p:sp>
      <p:sp>
        <p:nvSpPr>
          <p:cNvPr id="59" name="Shape 59"/>
          <p:cNvSpPr/>
          <p:nvPr>
            <p:ph type="sldNum" sz="quarter" idx="4294967295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Government Use of OpenStreetMap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Indonesia - Risk Reduction, Exposure Mapping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Haiti - Basemap, Reconstruction, Economic Development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United States - National Park Service, Geological Survey, State Department, USAID, &amp; others for   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Tanzania - Flood hazard mapping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Mongolia - Risk reduction, economic development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…and many others</a:t>
            </a:r>
          </a:p>
        </p:txBody>
      </p:sp>
      <p:pic>
        <p:nvPicPr>
          <p:cNvPr id="109" name="1024px-Department_of_state.sv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0200" y="6451600"/>
            <a:ext cx="1397000" cy="139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nps-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6482" y="7656242"/>
            <a:ext cx="1308319" cy="1703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ETAJAKARTA_LOGO_20140120-05_65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8813" y="6799620"/>
            <a:ext cx="3927787" cy="700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USAID-Logo-300x225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24390" y="7821342"/>
            <a:ext cx="2102210" cy="1576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USGS_logo_green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29680" y="6237932"/>
            <a:ext cx="1824336" cy="1824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500px-Hot_logo.svg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52390" y="7979008"/>
            <a:ext cx="2102210" cy="1261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chicago_600_170810082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602895" y="7979008"/>
            <a:ext cx="1877905" cy="1261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UNOCHA_539991d1d8942.jp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85927" y="7719742"/>
            <a:ext cx="1274582" cy="1576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Osmdbstats2.png"/>
          <p:cNvPicPr/>
          <p:nvPr/>
        </p:nvPicPr>
        <p:blipFill>
          <a:blip r:embed="rId2">
            <a:extLst/>
          </a:blip>
          <a:srcRect l="2889" t="0" r="2889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599px-Osmdbstats1_user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1608"/>
            <a:ext cx="13004800" cy="9190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The value of OpenStreetMap is not the map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algn="ctr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47474"/>
              </a:solidFill>
            </a:endParaRPr>
          </a:p>
          <a:p>
            <a:pPr lvl="0" marL="0" indent="0" algn="ctr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47474"/>
              </a:solidFill>
            </a:endParaRPr>
          </a:p>
          <a:p>
            <a:pPr lvl="0" marL="0" indent="0" algn="ctr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47474"/>
              </a:solidFill>
            </a:endParaRPr>
          </a:p>
          <a:p>
            <a:pPr lvl="0" marL="0" indent="0" algn="ctr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47474"/>
              </a:solidFill>
            </a:endParaRPr>
          </a:p>
          <a:p>
            <a:pPr lvl="0" marL="0" indent="0" algn="ctr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47474"/>
              </a:solidFill>
            </a:endParaRPr>
          </a:p>
          <a:p>
            <a:pPr lvl="0" marL="0" indent="0" algn="ctr"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…it’s the data!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2015_04_26_Nepal_Earthquake_Kathmandu_living_lab.png"/>
          <p:cNvPicPr/>
          <p:nvPr/>
        </p:nvPicPr>
        <p:blipFill>
          <a:blip r:embed="rId2">
            <a:extLst/>
          </a:blip>
          <a:srcRect l="0" t="16803" r="0" b="16803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3989"/>
            </a:lvl1pPr>
          </a:lstStyle>
          <a:p>
            <a:pPr lvl="0">
              <a:defRPr sz="1800"/>
            </a:pPr>
            <a:r>
              <a:rPr sz="3989"/>
              <a:t>Highlight: OpenStreetMap and Nepal Earthquake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xfrm>
            <a:off x="7848600" y="8470900"/>
            <a:ext cx="4953000" cy="736600"/>
          </a:xfrm>
          <a:prstGeom prst="rect">
            <a:avLst/>
          </a:prstGeom>
        </p:spPr>
        <p:txBody>
          <a:bodyPr/>
          <a:lstStyle/>
          <a:p>
            <a:pPr lvl="0" algn="r" defTabSz="245363">
              <a:defRPr sz="1800">
                <a:solidFill>
                  <a:srgbClr val="000000"/>
                </a:solidFill>
              </a:defRPr>
            </a:pPr>
            <a:r>
              <a:rPr sz="1764">
                <a:latin typeface="+mn-lt"/>
                <a:ea typeface="+mn-ea"/>
                <a:cs typeface="+mn-cs"/>
                <a:sym typeface="Helvetica Neue Light"/>
              </a:rPr>
              <a:t>OpenStreetMappers in Nepal one day after quake. </a:t>
            </a:r>
            <a:endParaRPr sz="1764">
              <a:latin typeface="+mn-lt"/>
              <a:ea typeface="+mn-ea"/>
              <a:cs typeface="+mn-cs"/>
              <a:sym typeface="Helvetica Neue Light"/>
            </a:endParaRPr>
          </a:p>
          <a:p>
            <a:pPr lvl="0" algn="r" defTabSz="245363">
              <a:defRPr sz="1800">
                <a:solidFill>
                  <a:srgbClr val="000000"/>
                </a:solidFill>
              </a:defRPr>
            </a:pPr>
            <a:r>
              <a:rPr sz="1764">
                <a:latin typeface="+mn-lt"/>
                <a:ea typeface="+mn-ea"/>
                <a:cs typeface="+mn-cs"/>
                <a:sym typeface="Helvetica Neue Light"/>
              </a:rPr>
              <a:t>Credit: PierZen</a:t>
            </a:r>
          </a:p>
        </p:txBody>
      </p:sp>
      <p:sp>
        <p:nvSpPr>
          <p:cNvPr id="129" name="Shape 129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G_20150428_125932.jpg"/>
          <p:cNvPicPr/>
          <p:nvPr/>
        </p:nvPicPr>
        <p:blipFill>
          <a:blip r:embed="rId2">
            <a:extLst/>
          </a:blip>
          <a:srcRect l="23333" t="0" r="23333" b="0"/>
          <a:stretch>
            <a:fillRect/>
          </a:stretch>
        </p:blipFill>
        <p:spPr>
          <a:xfrm>
            <a:off x="5683547" y="59150"/>
            <a:ext cx="7321253" cy="10295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3486"/>
            </a:lvl1pPr>
          </a:lstStyle>
          <a:p>
            <a:pPr lvl="0">
              <a:defRPr sz="1800"/>
            </a:pPr>
            <a:r>
              <a:rPr sz="3486"/>
              <a:t>OpenStreetMap Plays Key Role in Disaster Relief 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Mobilization began on 25 April within hours of quake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~2300 mappers actively mapping around the world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71786 edits to highways, 143372 edits to buildings, 33806 changesets since April 25, 2015.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Maps used by rescue &amp; recovery specialists, NGOs, government agencies</a:t>
            </a:r>
          </a:p>
        </p:txBody>
      </p:sp>
      <p:sp>
        <p:nvSpPr>
          <p:cNvPr id="134" name="Shape 134"/>
          <p:cNvSpPr/>
          <p:nvPr/>
        </p:nvSpPr>
        <p:spPr>
          <a:xfrm>
            <a:off x="516305" y="8947017"/>
            <a:ext cx="4927013" cy="66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OpenStreetMappers at Kathmandu Living Labs one day after the quake. </a:t>
            </a:r>
            <a:endParaRPr sz="1200"/>
          </a:p>
          <a:p>
            <a:pPr lvl="0" algn="l">
              <a:defRPr sz="1800"/>
            </a:pPr>
            <a:r>
              <a:rPr sz="1200"/>
              <a:t>Credit: KLL</a:t>
            </a:r>
          </a:p>
        </p:txBody>
      </p:sp>
      <p:sp>
        <p:nvSpPr>
          <p:cNvPr id="135" name="Shape 135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oRAGuY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39900" y="1905000"/>
            <a:ext cx="9525000" cy="3784600"/>
          </a:xfrm>
          <a:prstGeom prst="rect">
            <a:avLst/>
          </a:prstGeom>
        </p:spPr>
      </p:pic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Post-quake edits to OpenStreetMap in Nepal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315468">
              <a:defRPr sz="1800">
                <a:solidFill>
                  <a:srgbClr val="000000"/>
                </a:solidFill>
              </a:defRPr>
            </a:pPr>
            <a:r>
              <a:rPr sz="1404">
                <a:solidFill>
                  <a:srgbClr val="747474"/>
                </a:solidFill>
              </a:rPr>
              <a:t>Credit: Eric Fischer </a:t>
            </a:r>
            <a:endParaRPr sz="1404">
              <a:solidFill>
                <a:srgbClr val="747474"/>
              </a:solidFill>
            </a:endParaRPr>
          </a:p>
          <a:p>
            <a:pPr lvl="0" defTabSz="315468">
              <a:defRPr sz="1800">
                <a:solidFill>
                  <a:srgbClr val="000000"/>
                </a:solidFill>
              </a:defRPr>
            </a:pPr>
            <a:r>
              <a:rPr sz="1404" u="sng">
                <a:solidFill>
                  <a:srgbClr val="747474"/>
                </a:solidFill>
                <a:hlinkClick r:id="rId5" invalidUrl="" action="" tgtFrame="" tooltip="" history="1" highlightClick="0" endSnd="0"/>
              </a:rPr>
              <a:t>https://www.mapbox.com/blog/nepal-earthquake-animation/</a:t>
            </a:r>
          </a:p>
        </p:txBody>
      </p:sp>
      <p:sp>
        <p:nvSpPr>
          <p:cNvPr id="140" name="Shape 140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OSM_p1030461.jpg"/>
          <p:cNvPicPr/>
          <p:nvPr/>
        </p:nvPicPr>
        <p:blipFill>
          <a:blip r:embed="rId2">
            <a:extLst/>
          </a:blip>
          <a:srcRect l="25000" t="0" r="25000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TeachOSM: A Resource for Open Map Data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Infrastructure for Organizers</a:t>
            </a:r>
          </a:p>
        </p:txBody>
      </p:sp>
      <p:sp>
        <p:nvSpPr>
          <p:cNvPr id="145" name="Shape 145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146" name="Shape 146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MaptimeLex/Lyzi Diamond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G_1245.png"/>
          <p:cNvPicPr/>
          <p:nvPr/>
        </p:nvPicPr>
        <p:blipFill>
          <a:blip r:embed="rId2">
            <a:extLst/>
          </a:blip>
          <a:srcRect l="5371" t="0" r="5371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What is TeachOSM?</a:t>
            </a:r>
          </a:p>
        </p:txBody>
      </p:sp>
      <p:sp>
        <p:nvSpPr>
          <p:cNvPr id="150" name="Shape 1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is a growing resource for trainers &amp; educators at all levels to introduce open source mapping in their classes &amp; trainings.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offers modular lessons in applied mapping using OpenStreetMap.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has resources to help instructors to identify, assign, manage and assess a mapping data quality.</a:t>
            </a:r>
          </a:p>
        </p:txBody>
      </p:sp>
      <p:sp>
        <p:nvSpPr>
          <p:cNvPr id="151" name="Shape 151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152" name="Shape 152"/>
          <p:cNvSpPr/>
          <p:nvPr/>
        </p:nvSpPr>
        <p:spPr>
          <a:xfrm>
            <a:off x="939800" y="9000160"/>
            <a:ext cx="2427275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Mapping peaks using GPS.</a:t>
            </a:r>
            <a:endParaRPr sz="1200"/>
          </a:p>
          <a:p>
            <a:pPr lvl="0" algn="l">
              <a:defRPr sz="1800"/>
            </a:pPr>
            <a:r>
              <a:rPr sz="1200"/>
              <a:t>Credit: SEJohnson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eorgia_Ave_Youth_Ambassadors_Learning.jpg"/>
          <p:cNvPicPr/>
          <p:nvPr/>
        </p:nvPicPr>
        <p:blipFill>
          <a:blip r:embed="rId2">
            <a:extLst/>
          </a:blip>
          <a:srcRect l="50000" t="0" r="0" b="911"/>
          <a:stretch>
            <a:fillRect/>
          </a:stretch>
        </p:blipFill>
        <p:spPr>
          <a:xfrm>
            <a:off x="6502400" y="88900"/>
            <a:ext cx="6502400" cy="96647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For Technicians…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Acquire basic digital mapping skills</a:t>
            </a:r>
            <a:endParaRPr sz="2236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iD map editor</a:t>
            </a:r>
            <a:endParaRPr sz="2236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TeachOSM Tasking Manager</a:t>
            </a:r>
            <a:endParaRPr sz="2236">
              <a:solidFill>
                <a:srgbClr val="747474"/>
              </a:solidFill>
            </a:endParaRPr>
          </a:p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Expand opportunity for vocational learning </a:t>
            </a:r>
            <a:endParaRPr sz="2236">
              <a:solidFill>
                <a:srgbClr val="747474"/>
              </a:solidFill>
            </a:endParaRPr>
          </a:p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Service opportunities in mapping:</a:t>
            </a:r>
            <a:endParaRPr sz="2236">
              <a:solidFill>
                <a:srgbClr val="747474"/>
              </a:solidFill>
            </a:endParaRPr>
          </a:p>
          <a:p>
            <a:pPr lvl="1" marL="524255" indent="-240284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Humanitarian OpenStreetMap Team (HOT)</a:t>
            </a:r>
            <a:endParaRPr sz="1892">
              <a:solidFill>
                <a:srgbClr val="747474"/>
              </a:solidFill>
            </a:endParaRPr>
          </a:p>
          <a:p>
            <a:pPr lvl="1" marL="524255" indent="-240284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MapGive</a:t>
            </a:r>
            <a:endParaRPr sz="1892">
              <a:solidFill>
                <a:srgbClr val="747474"/>
              </a:solidFill>
            </a:endParaRPr>
          </a:p>
          <a:p>
            <a:pPr lvl="1" marL="524255" indent="-240284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MissingMaps</a:t>
            </a:r>
            <a:endParaRPr sz="1892">
              <a:solidFill>
                <a:srgbClr val="747474"/>
              </a:solidFill>
            </a:endParaRPr>
          </a:p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Cultivate geo-literacy through guided mapping projects</a:t>
            </a:r>
          </a:p>
        </p:txBody>
      </p:sp>
      <p:sp>
        <p:nvSpPr>
          <p:cNvPr id="157" name="Shape 157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SEJohnson</a:t>
            </a:r>
          </a:p>
        </p:txBody>
      </p:sp>
      <p:sp>
        <p:nvSpPr>
          <p:cNvPr id="158" name="Shape 158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idx="1"/>
          </p:nvPr>
        </p:nvSpPr>
        <p:spPr>
          <a:xfrm>
            <a:off x="889000" y="2086123"/>
            <a:ext cx="11214100" cy="6765777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6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Open Map Data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6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What is OpenStreetMap?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60000"/>
              </a:lnSpc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6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What is TeachOSM?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6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Why Create Open Map Data?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6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Resources for Organizers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6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Summary</a:t>
            </a:r>
          </a:p>
        </p:txBody>
      </p:sp>
      <p:sp>
        <p:nvSpPr>
          <p:cNvPr id="62" name="Shape 62"/>
          <p:cNvSpPr/>
          <p:nvPr>
            <p:ph type="sldNum" sz="quarter" idx="4294967295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63" name="Shape 63"/>
          <p:cNvSpPr/>
          <p:nvPr>
            <p:ph type="title" idx="4294967295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Today’s Agenda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highres_356711072.jpeg"/>
          <p:cNvPicPr/>
          <p:nvPr/>
        </p:nvPicPr>
        <p:blipFill>
          <a:blip r:embed="rId2">
            <a:extLst/>
          </a:blip>
          <a:srcRect l="48730" t="0" r="1269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For Organizers…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Basic map editing skills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Organizing &amp; managing your mapping event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Using the Tasking Manager, for assigning blocks of work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Quality control, assessment, validation procedures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Ready-made projects for you to adapt to your local conditions</a:t>
            </a:r>
            <a:br>
              <a:rPr sz="2600">
                <a:solidFill>
                  <a:srgbClr val="747474"/>
                </a:solidFill>
              </a:rPr>
            </a:br>
          </a:p>
        </p:txBody>
      </p:sp>
      <p:sp>
        <p:nvSpPr>
          <p:cNvPr id="163" name="Shape 163"/>
          <p:cNvSpPr/>
          <p:nvPr/>
        </p:nvSpPr>
        <p:spPr>
          <a:xfrm>
            <a:off x="685799" y="9000160"/>
            <a:ext cx="2232814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Mapathon, Spring 2014.</a:t>
            </a:r>
            <a:endParaRPr sz="1200"/>
          </a:p>
          <a:p>
            <a:pPr lvl="0" algn="l">
              <a:defRPr sz="1800"/>
            </a:pPr>
            <a:r>
              <a:rPr sz="1200"/>
              <a:t>Credit: Brian DeRocher</a:t>
            </a:r>
          </a:p>
        </p:txBody>
      </p:sp>
      <p:sp>
        <p:nvSpPr>
          <p:cNvPr id="164" name="Shape 164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rofile.png"/>
          <p:cNvPicPr/>
          <p:nvPr/>
        </p:nvPicPr>
        <p:blipFill>
          <a:blip r:embed="rId2">
            <a:extLst/>
          </a:blip>
          <a:srcRect l="0" t="0" r="7842" b="142"/>
          <a:stretch>
            <a:fillRect/>
          </a:stretch>
        </p:blipFill>
        <p:spPr>
          <a:xfrm>
            <a:off x="9835666" y="5818719"/>
            <a:ext cx="2585130" cy="36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>
            <p:ph type="title"/>
          </p:nvPr>
        </p:nvSpPr>
        <p:spPr>
          <a:xfrm>
            <a:off x="571500" y="330200"/>
            <a:ext cx="10589816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GeoBadges: Micro-credentials for Mapping Skills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xfrm>
            <a:off x="571500" y="2222500"/>
            <a:ext cx="7290793" cy="6667500"/>
          </a:xfrm>
          <a:prstGeom prst="rect">
            <a:avLst/>
          </a:prstGeom>
        </p:spPr>
        <p:txBody>
          <a:bodyPr/>
          <a:lstStyle/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A new initiative to give credentials to mappers and instructors for contributions to OpenStreetMap 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Expectations: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Contribute to the map &amp; foster community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Be a Resource for Peers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Develop an Understanding of Basic Digital Mapping Constructs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Contribute to Community Mapping Goals (local, HOT, MapGive, MissingMaps)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Web: </a:t>
            </a:r>
            <a:r>
              <a:rPr sz="2548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http://geobadges.org/</a:t>
            </a:r>
          </a:p>
        </p:txBody>
      </p:sp>
      <p:pic>
        <p:nvPicPr>
          <p:cNvPr id="169" name="submari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96813" y="2302846"/>
            <a:ext cx="3420587" cy="247042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171" name="06000095b42e150421d50891e5262617_400x40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52530" y="4895030"/>
            <a:ext cx="2070920" cy="2070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eorgia_Avenue_Youth_Ambassadors.jpg"/>
          <p:cNvPicPr/>
          <p:nvPr/>
        </p:nvPicPr>
        <p:blipFill>
          <a:blip r:embed="rId2">
            <a:extLst/>
          </a:blip>
          <a:srcRect l="0" t="11067" r="0" b="11067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sz="1800"/>
            </a:pPr>
            <a:r>
              <a:rPr sz="3780"/>
              <a:t>Highlight: TeachOSM and the Georgia Avenue Project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Training Young Adults to Map</a:t>
            </a:r>
          </a:p>
        </p:txBody>
      </p:sp>
      <p:sp>
        <p:nvSpPr>
          <p:cNvPr id="176" name="Shape 176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MOMIESmap(1).jpg"/>
          <p:cNvPicPr/>
          <p:nvPr/>
        </p:nvPicPr>
        <p:blipFill>
          <a:blip r:embed="rId2">
            <a:extLst/>
          </a:blip>
          <a:srcRect l="21011" t="0" r="21011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Georgia Avenue Mapping Project</a:t>
            </a:r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Youth Ambassadors used Georgia Ave data gathered for street-level survey</a:t>
            </a:r>
            <a:endParaRPr sz="2522">
              <a:solidFill>
                <a:srgbClr val="747474"/>
              </a:solidFill>
            </a:endParaRPr>
          </a:p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We trained ~15 Youth Ambassadors in how to edit in OpenStreetMap</a:t>
            </a:r>
            <a:endParaRPr sz="2522">
              <a:solidFill>
                <a:srgbClr val="747474"/>
              </a:solidFill>
            </a:endParaRPr>
          </a:p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Results: </a:t>
            </a:r>
            <a:endParaRPr sz="2522">
              <a:solidFill>
                <a:srgbClr val="747474"/>
              </a:solidFill>
            </a:endParaRPr>
          </a:p>
          <a:p>
            <a:pPr lvl="1" marL="640588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Over 270 features added to the OpenStreetMap</a:t>
            </a:r>
            <a:endParaRPr sz="2522">
              <a:solidFill>
                <a:srgbClr val="747474"/>
              </a:solidFill>
            </a:endParaRPr>
          </a:p>
          <a:p>
            <a:pPr lvl="1" marL="640588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Survey data visible on the map!</a:t>
            </a:r>
            <a:endParaRPr sz="2522">
              <a:solidFill>
                <a:srgbClr val="747474"/>
              </a:solidFill>
            </a:endParaRPr>
          </a:p>
          <a:p>
            <a:pPr lvl="0" marL="320293" indent="-320293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1455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http://wiki.openstreetmap.org/wiki/Georgia_Avenue_Youth_Ambassadors_Mapping_Project</a:t>
            </a:r>
          </a:p>
        </p:txBody>
      </p:sp>
      <p:sp>
        <p:nvSpPr>
          <p:cNvPr id="181" name="Shape 181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AAve_TaskMgr_2015-04-28_1508.png"/>
          <p:cNvPicPr/>
          <p:nvPr/>
        </p:nvPicPr>
        <p:blipFill>
          <a:blip r:embed="rId2">
            <a:extLst/>
          </a:blip>
          <a:srcRect l="0" t="0" r="1479" b="0"/>
          <a:stretch>
            <a:fillRect/>
          </a:stretch>
        </p:blipFill>
        <p:spPr>
          <a:xfrm>
            <a:off x="61214" y="2602712"/>
            <a:ext cx="12943586" cy="706277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73057" y="1506336"/>
            <a:ext cx="12858686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 lvl="0">
              <a:defRPr sz="1800"/>
            </a:pPr>
            <a:r>
              <a:rPr sz="4200"/>
              <a:t>Using the OSM Tasking Manager to control workflow</a:t>
            </a:r>
          </a:p>
        </p:txBody>
      </p:sp>
      <p:sp>
        <p:nvSpPr>
          <p:cNvPr id="185" name="Shape 185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MOMIESmap-imagery.jpg"/>
          <p:cNvPicPr/>
          <p:nvPr/>
        </p:nvPicPr>
        <p:blipFill>
          <a:blip r:embed="rId2">
            <a:extLst/>
          </a:blip>
          <a:srcRect l="0" t="6878" r="0" b="6878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13835766473_2f4a67ee7f_o.jpg"/>
          <p:cNvPicPr/>
          <p:nvPr/>
        </p:nvPicPr>
        <p:blipFill>
          <a:blip r:embed="rId2">
            <a:extLst/>
          </a:blip>
          <a:srcRect l="2266" t="0" r="2266" b="0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Highlight: HOT Indonesia</a:t>
            </a:r>
          </a:p>
        </p:txBody>
      </p:sp>
      <p:sp>
        <p:nvSpPr>
          <p:cNvPr id="192" name="Shape 1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University Outreach Program</a:t>
            </a:r>
          </a:p>
        </p:txBody>
      </p:sp>
      <p:sp>
        <p:nvSpPr>
          <p:cNvPr id="193" name="Shape 193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400px-IMG_5494.jpg"/>
          <p:cNvPicPr/>
          <p:nvPr/>
        </p:nvPicPr>
        <p:blipFill>
          <a:blip r:embed="rId2">
            <a:extLst/>
          </a:blip>
          <a:srcRect l="5130" t="0" r="45036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4158"/>
            </a:lvl1pPr>
          </a:lstStyle>
          <a:p>
            <a:pPr lvl="0">
              <a:defRPr sz="1800"/>
            </a:pPr>
            <a:r>
              <a:rPr sz="4158"/>
              <a:t>University Outreach &amp; Contingency Planning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Focus is disaster preparedness and contingency planning for vulnerable areas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Working with local communities to identify &amp; map exposure and risk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Using QGIS &amp; InaSAFE plugin for downstream analysis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Over 4 years, conducted 86 trainings, 2300 people trained, ~2m buildings, ~14500 schools</a:t>
            </a:r>
          </a:p>
        </p:txBody>
      </p:sp>
      <p:sp>
        <p:nvSpPr>
          <p:cNvPr id="198" name="Shape 198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highres_406412112.jpeg"/>
          <p:cNvPicPr/>
          <p:nvPr/>
        </p:nvPicPr>
        <p:blipFill>
          <a:blip r:embed="rId2">
            <a:extLst/>
          </a:blip>
          <a:srcRect l="0" t="11067" r="0" b="11067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Highlight: DC Great Streets Survey</a:t>
            </a: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Business improvement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Creating a Street Survey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0200" indent="-330200">
              <a:lnSpc>
                <a:spcPct val="15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 City government evaluates storefront conditions to determine eligibility for small business loans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30200" indent="-330200">
              <a:lnSpc>
                <a:spcPct val="15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Mapillary, mappers take  photos of storefronts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30200" indent="-330200">
              <a:lnSpc>
                <a:spcPct val="15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Photos are ‘geo-coded’ and sequenced to produce an open source street view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30200" indent="-330200">
              <a:lnSpc>
                <a:spcPct val="15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Photos are used to assess storefront conditions </a:t>
            </a:r>
          </a:p>
        </p:txBody>
      </p:sp>
      <p:pic>
        <p:nvPicPr>
          <p:cNvPr id="206" name="Great_streets_mtpleasan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15386" y="4843051"/>
            <a:ext cx="2831235" cy="366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GreatStreets_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2471" y="6791363"/>
            <a:ext cx="3558907" cy="2669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7d06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766" y="6688887"/>
            <a:ext cx="4084767" cy="2406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OSM_startEdit.tiff"/>
          <p:cNvPicPr/>
          <p:nvPr/>
        </p:nvPicPr>
        <p:blipFill>
          <a:blip r:embed="rId2">
            <a:extLst/>
          </a:blip>
          <a:srcRect l="38522" t="1432" r="25202" b="0"/>
          <a:stretch>
            <a:fillRect/>
          </a:stretch>
        </p:blipFill>
        <p:spPr>
          <a:xfrm>
            <a:off x="6502400" y="0"/>
            <a:ext cx="6502400" cy="961390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What is OSM?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OSM = OpenStreetMap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OpenStreetMap is a crowd-sourced map of the world with an open content license so anyone edit the map and use the data. 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OpenStreetMap is often described as “Wikipedia for maps” as anyone can edit the map.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OpenStreetMap is predicated on open data.</a:t>
            </a:r>
          </a:p>
        </p:txBody>
      </p:sp>
      <p:sp>
        <p:nvSpPr>
          <p:cNvPr id="68" name="Shape 68"/>
          <p:cNvSpPr/>
          <p:nvPr>
            <p:ph type="sldNum" sz="quarter" idx="4294967295"/>
          </p:nvPr>
        </p:nvSpPr>
        <p:spPr>
          <a:xfrm>
            <a:off x="510743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mapillary_2015-06-07_113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38962"/>
            <a:ext cx="13004800" cy="667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136880" y="604636"/>
            <a:ext cx="9766036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/>
            </a:lvl1pPr>
          </a:lstStyle>
          <a:p>
            <a:pPr lvl="0">
              <a:defRPr sz="1800"/>
            </a:pPr>
            <a:r>
              <a:rPr sz="4200"/>
              <a:t>Open Source Street View Using Mapillary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Criticisms and Vulnerabilities</a:t>
            </a:r>
          </a:p>
        </p:txBody>
      </p:sp>
      <p:sp>
        <p:nvSpPr>
          <p:cNvPr id="214" name="Shape 2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What about data quality? </a:t>
            </a:r>
            <a:endParaRPr sz="3400">
              <a:solidFill>
                <a:srgbClr val="747474"/>
              </a:solidFill>
            </a:endParaRPr>
          </a:p>
          <a:p>
            <a:pPr lvl="1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Yesterday: positional accuracy</a:t>
            </a:r>
            <a:endParaRPr sz="3400">
              <a:solidFill>
                <a:srgbClr val="747474"/>
              </a:solidFill>
            </a:endParaRPr>
          </a:p>
          <a:p>
            <a:pPr lvl="1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Today: currency</a:t>
            </a:r>
            <a:endParaRPr sz="3400">
              <a:solidFill>
                <a:srgbClr val="747474"/>
              </a:solidFill>
            </a:endParaRPr>
          </a:p>
          <a:p>
            <a:pPr lvl="1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“Gardening” as a technique for maintaining the map</a:t>
            </a:r>
            <a:endParaRPr sz="3400">
              <a:solidFill>
                <a:srgbClr val="747474"/>
              </a:solidFill>
            </a:endParaRPr>
          </a:p>
          <a:p>
            <a:pPr lvl="1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Muki Hakley and the value of citizen science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What about vandalism?</a:t>
            </a:r>
            <a:endParaRPr sz="3400">
              <a:solidFill>
                <a:srgbClr val="747474"/>
              </a:solidFill>
            </a:endParaRPr>
          </a:p>
          <a:p>
            <a:pPr lvl="1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“Edit wars”</a:t>
            </a:r>
            <a:endParaRPr sz="3400">
              <a:solidFill>
                <a:srgbClr val="747474"/>
              </a:solidFill>
            </a:endParaRPr>
          </a:p>
          <a:p>
            <a:pPr lvl="1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“With enough eyes, all bugs are shallow.”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Overpass_turbo.tiff"/>
          <p:cNvPicPr/>
          <p:nvPr/>
        </p:nvPicPr>
        <p:blipFill>
          <a:blip r:embed="rId2">
            <a:extLst/>
          </a:blip>
          <a:srcRect l="44852" t="0" r="13966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Why TeachOSM?</a:t>
            </a:r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xfrm>
            <a:off x="571500" y="5143500"/>
            <a:ext cx="5334000" cy="3175000"/>
          </a:xfrm>
          <a:prstGeom prst="rect">
            <a:avLst/>
          </a:prstGeom>
        </p:spPr>
        <p:txBody>
          <a:bodyPr/>
          <a:lstStyle>
            <a:lvl1pPr defTabSz="537463">
              <a:defRPr sz="386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3864"/>
              <a:t>Five Reasons why OpenStreetMap is an effective tool for community development &amp; social engagement</a:t>
            </a:r>
          </a:p>
        </p:txBody>
      </p:sp>
      <p:sp>
        <p:nvSpPr>
          <p:cNvPr id="219" name="Shape 219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571500" y="317628"/>
            <a:ext cx="11861800" cy="1397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Gives Participants Immediate Experience of Local Geography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Experiential geography - Active mappers gain direct experience of space, place, and location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47474"/>
              </a:solidFill>
            </a:endParaRPr>
          </a:p>
          <a:p>
            <a:pPr lvl="1" marL="914400" indent="-45720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Geography at a 1:1 Scale</a:t>
            </a:r>
            <a:endParaRPr sz="3200">
              <a:solidFill>
                <a:srgbClr val="747474"/>
              </a:solidFill>
            </a:endParaRPr>
          </a:p>
          <a:p>
            <a:pPr lvl="1" marL="914400" indent="-45720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The terrain </a:t>
            </a:r>
            <a:r>
              <a:rPr i="1" sz="3200">
                <a:solidFill>
                  <a:srgbClr val="747474"/>
                </a:solidFill>
              </a:rPr>
              <a:t>is </a:t>
            </a:r>
            <a:r>
              <a:rPr sz="3200">
                <a:solidFill>
                  <a:srgbClr val="747474"/>
                </a:solidFill>
              </a:rPr>
              <a:t>the map</a:t>
            </a:r>
            <a:endParaRPr sz="3200">
              <a:solidFill>
                <a:srgbClr val="747474"/>
              </a:solidFill>
            </a:endParaRPr>
          </a:p>
          <a:p>
            <a:pPr lvl="1" marL="914400" indent="-45720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Cultivate an understanding of how to read the landscape</a:t>
            </a:r>
            <a:endParaRPr sz="3200">
              <a:solidFill>
                <a:srgbClr val="747474"/>
              </a:solidFill>
            </a:endParaRPr>
          </a:p>
          <a:p>
            <a:pPr lvl="1" marL="914400" indent="-45720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Fundamental to </a:t>
            </a:r>
            <a:r>
              <a:rPr i="1" sz="3200">
                <a:solidFill>
                  <a:srgbClr val="747474"/>
                </a:solidFill>
              </a:rPr>
              <a:t>Geo-Literacy</a:t>
            </a:r>
          </a:p>
        </p:txBody>
      </p:sp>
      <p:sp>
        <p:nvSpPr>
          <p:cNvPr id="223" name="Shape 223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Contributing to OpenStreetMap adds to the open data commons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Opportunities to engage in community service through mapping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47474"/>
              </a:solidFill>
            </a:endParaRPr>
          </a:p>
          <a:p>
            <a:pPr lvl="1" marL="914400" indent="-45720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OpenStreetMap is a way to maintain map in your neighborhood</a:t>
            </a:r>
            <a:endParaRPr sz="3200">
              <a:solidFill>
                <a:srgbClr val="747474"/>
              </a:solidFill>
            </a:endParaRPr>
          </a:p>
          <a:p>
            <a:pPr lvl="1" marL="914400" indent="-45720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Contribute to Humanitarian OpenStreetMap Team mapping tasks</a:t>
            </a:r>
            <a:endParaRPr sz="3200">
              <a:solidFill>
                <a:srgbClr val="747474"/>
              </a:solidFill>
            </a:endParaRPr>
          </a:p>
          <a:p>
            <a:pPr lvl="1" marL="914400" indent="-45720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Use MapRoulette ‘micro-tasking’ to help improve map quality</a:t>
            </a:r>
          </a:p>
        </p:txBody>
      </p:sp>
      <p:sp>
        <p:nvSpPr>
          <p:cNvPr id="227" name="Shape 227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Build Social &amp; Economic Capital Through Mapping</a:t>
            </a:r>
          </a:p>
        </p:txBody>
      </p:sp>
      <p:sp>
        <p:nvSpPr>
          <p:cNvPr id="230" name="Shape 2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Provides meaningful engagement for entrepreneurs that can broaden academic &amp; career options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Expand technical capital 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The open platform encourages self-guided learning and allows mappers to challenge themselves.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Mapping projects encourage collaboration &amp; teamwork</a:t>
            </a:r>
            <a:endParaRPr sz="3400">
              <a:solidFill>
                <a:srgbClr val="747474"/>
              </a:solidFill>
            </a:endParaRPr>
          </a:p>
          <a:p>
            <a:pPr lvl="0" marL="457200" indent="-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Plan for the communities we want to live in</a:t>
            </a:r>
          </a:p>
        </p:txBody>
      </p:sp>
      <p:sp>
        <p:nvSpPr>
          <p:cNvPr id="231" name="Shape 231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Requires No Special Resources</a:t>
            </a:r>
          </a:p>
        </p:txBody>
      </p:sp>
      <p:sp>
        <p:nvSpPr>
          <p:cNvPr id="234" name="Shape 2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No software required - works in the browser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No permission required - OSM is a do-acracy: DO IT!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Data are free and can be exported for downstream use in desktop GIS packages (e.g. QGIS, ArcGIS) 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Data can be re-combined with other data (e.g. government open data, aerial imagery, etc)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No fees, licensing charges, royalties, paywalls, subscriptions, etc. </a:t>
            </a:r>
          </a:p>
        </p:txBody>
      </p:sp>
      <p:sp>
        <p:nvSpPr>
          <p:cNvPr id="235" name="Shape 235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Proprietary maps don’t always meet needs</a:t>
            </a: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[Suitland Fed Ctr comparison]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[Castries comparison]</a:t>
            </a:r>
          </a:p>
        </p:txBody>
      </p:sp>
      <p:pic>
        <p:nvPicPr>
          <p:cNvPr id="239" name="MapCompare_SFC.tiff"/>
          <p:cNvPicPr/>
          <p:nvPr/>
        </p:nvPicPr>
        <p:blipFill>
          <a:blip r:embed="rId2">
            <a:extLst/>
          </a:blip>
          <a:srcRect l="0" t="0" r="0" b="580"/>
          <a:stretch>
            <a:fillRect/>
          </a:stretch>
        </p:blipFill>
        <p:spPr>
          <a:xfrm>
            <a:off x="568439" y="2175007"/>
            <a:ext cx="11293361" cy="6525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Crowd-sourcing adds capacity: Post-earthquake edits to OpenStreetMap in Nepal</a:t>
            </a:r>
          </a:p>
        </p:txBody>
      </p:sp>
      <p:pic>
        <p:nvPicPr>
          <p:cNvPr id="242" name="Story_ The long tail of OSM volunteer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266" y="2032128"/>
            <a:ext cx="8128268" cy="7705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Sample Ideas for Projects</a:t>
            </a:r>
          </a:p>
        </p:txBody>
      </p:sp>
      <p:sp>
        <p:nvSpPr>
          <p:cNvPr id="245" name="Shape 2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Conduct a street survey for economic development :</a:t>
            </a:r>
            <a:endParaRPr sz="3400">
              <a:solidFill>
                <a:srgbClr val="747474"/>
              </a:solidFill>
            </a:endParaRPr>
          </a:p>
          <a:p>
            <a:pPr lvl="1" marL="736600" indent="-279400">
              <a:lnSpc>
                <a:spcPct val="10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http://teachosm.org/en/cases/DCGreatStreets_survey_casestudy/</a:t>
            </a:r>
            <a:endParaRPr sz="22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Map for disaster relief/preparedness: </a:t>
            </a:r>
            <a:endParaRPr sz="3400">
              <a:solidFill>
                <a:srgbClr val="747474"/>
              </a:solidFill>
            </a:endParaRPr>
          </a:p>
          <a:p>
            <a:pPr lvl="1" marL="736600" indent="-279400">
              <a:lnSpc>
                <a:spcPct val="10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200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 invalidUrl="" action="" tgtFrame="" tooltip="" history="1" highlightClick="0" endSnd="0"/>
              </a:rPr>
              <a:t>http://mapgive.state.gov</a:t>
            </a:r>
            <a:r>
              <a:rPr sz="22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sz="2200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 invalidUrl="" action="" tgtFrame="" tooltip="" history="1" highlightClick="0" endSnd="0"/>
              </a:rPr>
              <a:t>http://missingmaps.org/</a:t>
            </a:r>
            <a:endParaRPr sz="22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Add historical features to OpenHistoricalMap:</a:t>
            </a:r>
            <a:endParaRPr sz="3400">
              <a:solidFill>
                <a:srgbClr val="747474"/>
              </a:solidFill>
            </a:endParaRPr>
          </a:p>
          <a:p>
            <a:pPr lvl="1" marL="736600" indent="-279400">
              <a:lnSpc>
                <a:spcPct val="10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200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 invalidUrl="" action="" tgtFrame="" tooltip="" history="1" highlightClick="0" endSnd="0"/>
              </a:rPr>
              <a:t>http://ow.ly/MfhZw</a:t>
            </a:r>
            <a:endParaRPr sz="22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263877" indent="-263877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Map local food resources:</a:t>
            </a:r>
            <a:endParaRPr sz="3400">
              <a:solidFill>
                <a:srgbClr val="747474"/>
              </a:solidFill>
            </a:endParaRPr>
          </a:p>
          <a:p>
            <a:pPr lvl="1" marL="736600" indent="-279400">
              <a:lnSpc>
                <a:spcPct val="10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200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 invalidUrl="" action="" tgtFrame="" tooltip="" history="1" highlightClick="0" endSnd="0"/>
              </a:rPr>
              <a:t>http://teachosm.org/en/cases/farmers-market/</a:t>
            </a:r>
            <a:endParaRPr sz="22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Start a student mapping society:</a:t>
            </a:r>
            <a:endParaRPr sz="3400">
              <a:solidFill>
                <a:srgbClr val="747474"/>
              </a:solidFill>
            </a:endParaRPr>
          </a:p>
          <a:p>
            <a:pPr lvl="1" marL="736600" indent="-279400">
              <a:lnSpc>
                <a:spcPct val="10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200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 invalidUrl="" action="" tgtFrame="" tooltip="" history="1" highlightClick="0" endSnd="0"/>
              </a:rPr>
              <a:t>https://www.facebook.com/GWHMS</a:t>
            </a:r>
          </a:p>
        </p:txBody>
      </p:sp>
      <p:sp>
        <p:nvSpPr>
          <p:cNvPr id="246" name="Shape 246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Milestones in OpenStreetMap History…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2004 Frustrated by the inability to access taxpayer-funded government map data, Steve Coast starts OpenStreetMap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2005 - 1000 registered OpenStreetMap users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2006 - OpenStreetMap Foundation established 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2009 - 100,000 registered OpenStreetMap users 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2010 - 200,000 registered OpenStreetMap users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2013 - 1,000,000 registered OpenStreetMap users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2015 - 2,000,000 registered OpenStreetMap users</a:t>
            </a:r>
          </a:p>
        </p:txBody>
      </p:sp>
      <p:sp>
        <p:nvSpPr>
          <p:cNvPr id="72" name="Shape 72"/>
          <p:cNvSpPr/>
          <p:nvPr>
            <p:ph type="sldNum" sz="quarter" idx="4294967295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OSM_girlscouts.jpg"/>
          <p:cNvPicPr/>
          <p:nvPr/>
        </p:nvPicPr>
        <p:blipFill>
          <a:blip r:embed="rId2">
            <a:extLst/>
          </a:blip>
          <a:srcRect l="81" t="0" r="44221" b="1041"/>
          <a:stretch>
            <a:fillRect/>
          </a:stretch>
        </p:blipFill>
        <p:spPr>
          <a:xfrm>
            <a:off x="5761483" y="101600"/>
            <a:ext cx="7243317" cy="965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Ready to Map?</a:t>
            </a:r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0388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Where do I get started?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Subscribe to the TeachOSM mailing list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Send an inquiry to </a:t>
            </a:r>
            <a:r>
              <a:rPr sz="2444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info@teachosm.org</a:t>
            </a:r>
            <a:endParaRPr sz="2444">
              <a:solidFill>
                <a:srgbClr val="747474"/>
              </a:solidFill>
            </a:endParaRPr>
          </a:p>
          <a:p>
            <a:pPr lvl="0" marL="310388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How do I contribute?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Create Tracing Guides specific to Caribbean land uses &amp; building types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Organize a mapping project (Yes, we can help!)</a:t>
            </a:r>
            <a:endParaRPr sz="2444">
              <a:solidFill>
                <a:srgbClr val="747474"/>
              </a:solidFill>
            </a:endParaRPr>
          </a:p>
          <a:p>
            <a:pPr lvl="1" marL="620776" indent="-310388" defTabSz="549148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444">
                <a:solidFill>
                  <a:srgbClr val="747474"/>
                </a:solidFill>
              </a:rPr>
              <a:t>Help refine our materials</a:t>
            </a:r>
          </a:p>
        </p:txBody>
      </p:sp>
      <p:sp>
        <p:nvSpPr>
          <p:cNvPr id="251" name="Shape 251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MaptimeLex/Lyzi Diamond</a:t>
            </a:r>
          </a:p>
        </p:txBody>
      </p:sp>
      <p:sp>
        <p:nvSpPr>
          <p:cNvPr id="252" name="Shape 252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Summary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As an open freely editable map of the world, OpenStreetMap is an excellent platform for teaching geography and for community engagement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OpenStreetMap offers students geo-literacy, social ties, service learning, and independent learning opportunities.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OpenStreetMap is free and requires no special equipment</a:t>
            </a:r>
            <a:endParaRPr sz="3400">
              <a:solidFill>
                <a:srgbClr val="747474"/>
              </a:solidFill>
            </a:endParaRPr>
          </a:p>
          <a:p>
            <a:pPr lvl="0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Use TeachOSM and help us make it better</a:t>
            </a:r>
          </a:p>
        </p:txBody>
      </p:sp>
      <p:sp>
        <p:nvSpPr>
          <p:cNvPr id="256" name="Shape 256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Resources for OpenStreetMap-based projects</a:t>
            </a:r>
          </a:p>
        </p:txBody>
      </p:sp>
      <p:sp>
        <p:nvSpPr>
          <p:cNvPr id="259" name="Shape 2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07086" indent="-307086" defTabSz="543305">
              <a:lnSpc>
                <a:spcPct val="100000"/>
              </a:lnSpc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TeachOSM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 invalidUrl="" action="" tgtFrame="" tooltip="" history="1" highlightClick="0" endSnd="0"/>
              </a:rPr>
              <a:t>http://teachosm.org/</a:t>
            </a: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Resources for educators &amp; trainers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lnSpc>
                <a:spcPct val="100000"/>
              </a:lnSpc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LearnOSM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 invalidUrl="" action="" tgtFrame="" tooltip="" history="1" highlightClick="0" endSnd="0"/>
              </a:rPr>
              <a:t>http://learnosm.org/</a:t>
            </a: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Comprehensive resources for mapping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lnSpc>
                <a:spcPct val="100000"/>
              </a:lnSpc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QGIS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 invalidUrl="" action="" tgtFrame="" tooltip="" history="1" highlightClick="0" endSnd="0"/>
              </a:rPr>
              <a:t>http://qgis.org/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lnSpc>
                <a:spcPct val="100000"/>
              </a:lnSpc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GeoBadges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 invalidUrl="" action="" tgtFrame="" tooltip="" history="1" highlightClick="0" endSnd="0"/>
              </a:rPr>
              <a:t>http://geobadges.org/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lnSpc>
                <a:spcPct val="100000"/>
              </a:lnSpc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MapGive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 invalidUrl="" action="" tgtFrame="" tooltip="" history="1" highlightClick="0" endSnd="0"/>
              </a:rPr>
              <a:t>http://mapgive.state.gov</a:t>
            </a: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lnSpc>
                <a:spcPct val="100000"/>
              </a:lnSpc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MissingMaps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 invalidUrl="" action="" tgtFrame="" tooltip="" history="1" highlightClick="0" endSnd="0"/>
              </a:rPr>
              <a:t>http://www.missingmaps.org/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lnSpc>
                <a:spcPct val="100000"/>
              </a:lnSpc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Humanitarian OpenStreetMap Team (HOT)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 invalidUrl="" action="" tgtFrame="" tooltip="" history="1" highlightClick="0" endSnd="0"/>
              </a:rPr>
              <a:t>http://hot.openstreetmap.org/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lnSpc>
                <a:spcPct val="100000"/>
              </a:lnSpc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 contributions to OSM in Nepal: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 invalidUrl="" action="" tgtFrame="" tooltip="" history="1" highlightClick="0" endSnd="0"/>
              </a:rPr>
              <a:t>http://osm.townsendjennings.com/nepal/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lnSpc>
                <a:spcPct val="100000"/>
              </a:lnSpc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OSM wiki page on Nepal earthquake: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 invalidUrl="" action="" tgtFrame="" tooltip="" history="1" highlightClick="0" endSnd="0"/>
              </a:rPr>
              <a:t>https://wiki.openstreetmap.org/wiki/2015_Nepal_earthquake</a:t>
            </a:r>
          </a:p>
        </p:txBody>
      </p:sp>
      <p:sp>
        <p:nvSpPr>
          <p:cNvPr id="260" name="Shape 260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Questions?</a:t>
            </a: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Thank You!</a:t>
            </a:r>
          </a:p>
        </p:txBody>
      </p:sp>
      <p:sp>
        <p:nvSpPr>
          <p:cNvPr id="265" name="Shape 265"/>
          <p:cNvSpPr/>
          <p:nvPr>
            <p:ph type="body" idx="1"/>
          </p:nvPr>
        </p:nvSpPr>
        <p:spPr>
          <a:xfrm>
            <a:off x="571500" y="2209928"/>
            <a:ext cx="5517307" cy="6680072"/>
          </a:xfrm>
          <a:prstGeom prst="rect">
            <a:avLst/>
          </a:prstGeom>
        </p:spPr>
        <p:txBody>
          <a:bodyPr/>
          <a:lstStyle/>
          <a:p>
            <a:pPr lvl="0" marL="0" indent="0">
              <a:lnSpc>
                <a:spcPct val="10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Steven Johnson, Principal</a:t>
            </a:r>
            <a:endParaRPr sz="3400">
              <a:solidFill>
                <a:srgbClr val="747474"/>
              </a:solidFill>
            </a:endParaRPr>
          </a:p>
          <a:p>
            <a:pPr lvl="0" marL="0" indent="0">
              <a:lnSpc>
                <a:spcPct val="10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Geomantic Labs</a:t>
            </a:r>
            <a:endParaRPr sz="3400">
              <a:solidFill>
                <a:srgbClr val="747474"/>
              </a:solidFill>
            </a:endParaRPr>
          </a:p>
          <a:p>
            <a:pPr lvl="0" marL="0" indent="0">
              <a:lnSpc>
                <a:spcPct val="10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400" u="sng">
                <a:solidFill>
                  <a:srgbClr val="747474"/>
                </a:solidFill>
                <a:hlinkClick r:id="rId2" invalidUrl="" action="" tgtFrame="" tooltip="" history="1" highlightClick="0" endSnd="0"/>
              </a:rPr>
              <a:t>sejohnson8@gmail.com</a:t>
            </a:r>
            <a:endParaRPr sz="3400">
              <a:solidFill>
                <a:srgbClr val="747474"/>
              </a:solidFill>
            </a:endParaRPr>
          </a:p>
          <a:p>
            <a:pPr lvl="0" marL="889000">
              <a:lnSpc>
                <a:spcPct val="100000"/>
              </a:lnSpc>
              <a:buSzPct val="45000"/>
              <a:buFontTx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@geomantic</a:t>
            </a:r>
            <a:endParaRPr sz="3400">
              <a:solidFill>
                <a:srgbClr val="747474"/>
              </a:solidFill>
            </a:endParaRPr>
          </a:p>
          <a:p>
            <a:pPr lvl="0" marL="889000">
              <a:lnSpc>
                <a:spcPct val="100000"/>
              </a:lnSpc>
              <a:buSzPct val="60000"/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geomantic</a:t>
            </a:r>
          </a:p>
        </p:txBody>
      </p:sp>
      <p:sp>
        <p:nvSpPr>
          <p:cNvPr id="266" name="Shape 266"/>
          <p:cNvSpPr/>
          <p:nvPr/>
        </p:nvSpPr>
        <p:spPr>
          <a:xfrm>
            <a:off x="6883400" y="2209928"/>
            <a:ext cx="5517307" cy="6680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spcBef>
                <a:spcPts val="600"/>
              </a:spcBef>
              <a:buFont typeface="Helvetica Neue"/>
              <a:defRPr sz="1800"/>
            </a:pPr>
            <a:r>
              <a:rPr sz="3400">
                <a:solidFill>
                  <a:srgbClr val="747474"/>
                </a:solidFill>
              </a:rPr>
              <a:t>Maggie Cawley, Founder</a:t>
            </a:r>
            <a:endParaRPr sz="3400">
              <a:solidFill>
                <a:srgbClr val="747474"/>
              </a:solidFill>
            </a:endParaRPr>
          </a:p>
          <a:p>
            <a:pPr lvl="0" algn="l">
              <a:spcBef>
                <a:spcPts val="600"/>
              </a:spcBef>
              <a:buFont typeface="Helvetica Neue"/>
              <a:defRPr sz="1800"/>
            </a:pPr>
            <a:r>
              <a:rPr sz="3400">
                <a:solidFill>
                  <a:srgbClr val="747474"/>
                </a:solidFill>
              </a:rPr>
              <a:t>Boomerang Geospatial</a:t>
            </a:r>
            <a:endParaRPr sz="3400">
              <a:solidFill>
                <a:srgbClr val="747474"/>
              </a:solidFill>
            </a:endParaRPr>
          </a:p>
          <a:p>
            <a:pPr lvl="0" algn="l">
              <a:spcBef>
                <a:spcPts val="600"/>
              </a:spcBef>
              <a:buFont typeface="Helvetica Neue"/>
              <a:defRPr sz="1800"/>
            </a:pPr>
            <a:r>
              <a:rPr sz="3400" u="sng">
                <a:solidFill>
                  <a:srgbClr val="747474"/>
                </a:solidFill>
                <a:hlinkClick r:id="rId5" invalidUrl="" action="" tgtFrame="" tooltip="" history="1" highlightClick="0" endSnd="0"/>
              </a:rPr>
              <a:t>maggie@boomgeo.com</a:t>
            </a:r>
            <a:endParaRPr sz="3400">
              <a:solidFill>
                <a:srgbClr val="747474"/>
              </a:solidFill>
            </a:endParaRPr>
          </a:p>
          <a:p>
            <a:pPr lvl="0" marL="889000" indent="-431800" algn="l">
              <a:spcBef>
                <a:spcPts val="600"/>
              </a:spcBef>
              <a:buSzPct val="45000"/>
              <a:buBlip>
                <a:blip r:embed="rId3"/>
              </a:buBlip>
              <a:defRPr sz="1800"/>
            </a:pPr>
            <a:r>
              <a:rPr sz="3400">
                <a:solidFill>
                  <a:srgbClr val="747474"/>
                </a:solidFill>
              </a:rPr>
              <a:t>@maggiemaps</a:t>
            </a:r>
            <a:endParaRPr sz="3400">
              <a:solidFill>
                <a:srgbClr val="747474"/>
              </a:solidFill>
            </a:endParaRPr>
          </a:p>
          <a:p>
            <a:pPr lvl="0" marL="889000" indent="-431800" algn="l">
              <a:spcBef>
                <a:spcPts val="600"/>
              </a:spcBef>
              <a:buSzPct val="60000"/>
              <a:buFont typeface="Helvetica Neue"/>
              <a:buBlip>
                <a:blip r:embed="rId4"/>
              </a:buBlip>
              <a:defRPr sz="1800"/>
            </a:pPr>
            <a:r>
              <a:rPr sz="3400">
                <a:solidFill>
                  <a:srgbClr val="747474"/>
                </a:solidFill>
              </a:rPr>
              <a:t>mcawley</a:t>
            </a:r>
            <a:endParaRPr sz="3400">
              <a:solidFill>
                <a:srgbClr val="747474"/>
              </a:solidFill>
            </a:endParaRPr>
          </a:p>
          <a:p>
            <a:pPr lvl="0" marL="889000" indent="-431800" algn="l">
              <a:spcBef>
                <a:spcPts val="600"/>
              </a:spcBef>
              <a:buSzPct val="60000"/>
              <a:buFont typeface="Helvetica Neue"/>
              <a:buBlip>
                <a:blip r:embed="rId4"/>
              </a:buBlip>
              <a:defRPr sz="1800"/>
            </a:pPr>
            <a:endParaRPr sz="3400">
              <a:solidFill>
                <a:srgbClr val="747474"/>
              </a:solidFill>
            </a:endParaRPr>
          </a:p>
        </p:txBody>
      </p:sp>
      <p:sp>
        <p:nvSpPr>
          <p:cNvPr id="267" name="Shape 267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pic>
        <p:nvPicPr>
          <p:cNvPr id="268" name="giphy_catGlobe.gif"/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3022600" y="5765800"/>
            <a:ext cx="6350000" cy="35687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8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452239" y="4962297"/>
            <a:ext cx="10406262" cy="55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1727200" indent="-1270000" algn="l">
              <a:spcBef>
                <a:spcPts val="600"/>
              </a:spcBef>
              <a:buSzPct val="147000"/>
              <a:buBlip>
                <a:blip r:embed="rId2"/>
              </a:buBlip>
              <a:defRPr sz="1800"/>
            </a:pPr>
            <a:r>
              <a:rPr sz="1600">
                <a:solidFill>
                  <a:srgbClr val="747474"/>
                </a:solidFill>
              </a:rPr>
              <a:t>Contents of this document are licensed under Creative Commons Attribution &amp; Share-alike license: </a:t>
            </a:r>
            <a:r>
              <a:rPr sz="1600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https://creativecommons.org/licenses/by-sa/4.0/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does OpenStreetMap work?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571500" y="2222500"/>
            <a:ext cx="7262763" cy="6667500"/>
          </a:xfrm>
          <a:prstGeom prst="rect">
            <a:avLst/>
          </a:prstGeom>
        </p:spPr>
        <p:txBody>
          <a:bodyPr/>
          <a:lstStyle/>
          <a:p>
            <a:pPr lvl="0" marL="397256" indent="-397256" defTabSz="537463">
              <a:lnSpc>
                <a:spcPct val="13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3128">
                <a:solidFill>
                  <a:srgbClr val="747474"/>
                </a:solidFill>
              </a:rPr>
              <a:t>Sign up for an account. Free!</a:t>
            </a:r>
            <a:endParaRPr sz="3128">
              <a:solidFill>
                <a:srgbClr val="747474"/>
              </a:solidFill>
            </a:endParaRPr>
          </a:p>
          <a:p>
            <a:pPr lvl="0" marL="397256" indent="-397256" defTabSz="537463">
              <a:lnSpc>
                <a:spcPct val="13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3128">
                <a:solidFill>
                  <a:srgbClr val="747474"/>
                </a:solidFill>
              </a:rPr>
              <a:t>Point your browser to </a:t>
            </a:r>
            <a:r>
              <a:rPr sz="3128" u="sng">
                <a:solidFill>
                  <a:srgbClr val="747474"/>
                </a:solidFill>
                <a:hlinkClick r:id="rId2" invalidUrl="" action="" tgtFrame="" tooltip="" history="1" highlightClick="0" endSnd="0"/>
              </a:rPr>
              <a:t>OpenStreetMap.org</a:t>
            </a:r>
            <a:endParaRPr sz="3128">
              <a:solidFill>
                <a:srgbClr val="747474"/>
              </a:solidFill>
            </a:endParaRPr>
          </a:p>
          <a:p>
            <a:pPr lvl="0" marL="397256" indent="-397256" defTabSz="537463">
              <a:lnSpc>
                <a:spcPct val="13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3128">
                <a:solidFill>
                  <a:srgbClr val="747474"/>
                </a:solidFill>
              </a:rPr>
              <a:t>Search for your elementary/middle/high school</a:t>
            </a:r>
            <a:endParaRPr sz="3128">
              <a:solidFill>
                <a:srgbClr val="747474"/>
              </a:solidFill>
            </a:endParaRPr>
          </a:p>
          <a:p>
            <a:pPr lvl="0" marL="397256" indent="-397256" defTabSz="537463">
              <a:lnSpc>
                <a:spcPct val="13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3128">
                <a:solidFill>
                  <a:srgbClr val="747474"/>
                </a:solidFill>
              </a:rPr>
              <a:t>Not there? Digitize it!</a:t>
            </a:r>
            <a:endParaRPr sz="3128">
              <a:solidFill>
                <a:srgbClr val="747474"/>
              </a:solidFill>
            </a:endParaRPr>
          </a:p>
          <a:p>
            <a:pPr lvl="0" marL="397256" indent="-397256" defTabSz="537463">
              <a:lnSpc>
                <a:spcPct val="13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3128">
                <a:solidFill>
                  <a:srgbClr val="747474"/>
                </a:solidFill>
              </a:rPr>
              <a:t>Tag it with address, website, Wikipedia entry, Facebook page, Twitter account, etc.</a:t>
            </a:r>
            <a:endParaRPr sz="3128">
              <a:solidFill>
                <a:srgbClr val="747474"/>
              </a:solidFill>
            </a:endParaRPr>
          </a:p>
          <a:p>
            <a:pPr lvl="0" marL="397256" indent="-397256" defTabSz="537463">
              <a:lnSpc>
                <a:spcPct val="13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3128">
                <a:solidFill>
                  <a:srgbClr val="747474"/>
                </a:solidFill>
              </a:rPr>
              <a:t>Save and admire your work!</a:t>
            </a:r>
          </a:p>
        </p:txBody>
      </p:sp>
      <p:sp>
        <p:nvSpPr>
          <p:cNvPr id="76" name="Shape 76"/>
          <p:cNvSpPr/>
          <p:nvPr>
            <p:ph type="sldNum" sz="quarter" idx="4294967295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77" name="Shape 77"/>
          <p:cNvSpPr/>
          <p:nvPr/>
        </p:nvSpPr>
        <p:spPr>
          <a:xfrm>
            <a:off x="7981191" y="2371394"/>
            <a:ext cx="4817438" cy="464251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spcBef>
                <a:spcPts val="3000"/>
              </a:spcBef>
              <a:defRPr sz="1800"/>
            </a:pPr>
            <a:r>
              <a:rPr sz="2200">
                <a:solidFill>
                  <a:srgbClr val="0329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Pay Attention to Licensing!</a:t>
            </a:r>
            <a:endParaRPr sz="2200">
              <a:solidFill>
                <a:srgbClr val="0329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457200" indent="-457200" algn="l">
              <a:spcBef>
                <a:spcPts val="3000"/>
              </a:spcBef>
              <a:buSzPct val="100000"/>
              <a:buChar char="•"/>
              <a:defRPr sz="1800"/>
            </a:pPr>
            <a:r>
              <a:rPr sz="22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OpenStreetMap data are licensed under the Open Database License (ODbL)</a:t>
            </a:r>
            <a:endParaRPr sz="22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457200" indent="-457200" algn="l">
              <a:spcBef>
                <a:spcPts val="3000"/>
              </a:spcBef>
              <a:buSzPct val="100000"/>
              <a:buChar char="•"/>
              <a:defRPr sz="1800"/>
            </a:pPr>
            <a:r>
              <a:rPr sz="22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Contains a “share-alike” clause</a:t>
            </a:r>
            <a:endParaRPr sz="22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32509" indent="-332509" algn="l">
              <a:spcBef>
                <a:spcPts val="3000"/>
              </a:spcBef>
              <a:buSzPct val="100000"/>
              <a:buChar char="•"/>
              <a:defRPr sz="1800"/>
            </a:pPr>
            <a:r>
              <a:rPr sz="1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info, see: </a:t>
            </a:r>
            <a:r>
              <a:rPr sz="1600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 invalidUrl="" action="" tgtFrame="" tooltip="" history="1" highlightClick="0" endSnd="0"/>
              </a:rPr>
              <a:t>http://opendatacommons.org/licenses/odbl/</a:t>
            </a:r>
            <a:endParaRPr sz="1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spcBef>
                <a:spcPts val="3000"/>
              </a:spcBef>
              <a:defRPr sz="1800"/>
            </a:pPr>
            <a:endParaRPr sz="1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Restrictions? There are some…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Don’t use proprietary source data</a:t>
            </a:r>
            <a:endParaRPr sz="3400">
              <a:solidFill>
                <a:srgbClr val="747474"/>
              </a:solidFill>
            </a:endParaRPr>
          </a:p>
          <a:p>
            <a:pPr lvl="1" marL="787400" indent="-330200">
              <a:lnSpc>
                <a:spcPct val="10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Violates terms of copyright 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marL="787400" indent="-330200">
              <a:lnSpc>
                <a:spcPct val="10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copying from Google!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marL="787400" indent="-330200">
              <a:lnSpc>
                <a:spcPct val="10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sure data are in the public domain or licensed appropriately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OpenStreetMap is a ‘live’ database</a:t>
            </a:r>
            <a:endParaRPr sz="3400">
              <a:solidFill>
                <a:srgbClr val="747474"/>
              </a:solidFill>
            </a:endParaRPr>
          </a:p>
          <a:p>
            <a:pPr lvl="1" marL="787400" indent="-330200">
              <a:lnSpc>
                <a:spcPct val="10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fantasy mapping!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marL="787400" indent="-330200">
              <a:lnSpc>
                <a:spcPct val="10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 real, factual data</a:t>
            </a:r>
          </a:p>
        </p:txBody>
      </p:sp>
      <p:sp>
        <p:nvSpPr>
          <p:cNvPr id="81" name="Shape 81"/>
          <p:cNvSpPr/>
          <p:nvPr>
            <p:ph type="sldNum" sz="quarter" idx="4294967295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11160586_10153278367912152_7594057005903422308_n.jpg"/>
          <p:cNvPicPr/>
          <p:nvPr/>
        </p:nvPicPr>
        <p:blipFill>
          <a:blip r:embed="rId2">
            <a:extLst/>
          </a:blip>
          <a:srcRect l="33240" t="0" r="12537" b="0"/>
          <a:stretch>
            <a:fillRect/>
          </a:stretch>
        </p:blipFill>
        <p:spPr>
          <a:xfrm>
            <a:off x="5900241" y="304800"/>
            <a:ext cx="7051428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It’s more than a map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It’s an open ecosystem of </a:t>
            </a:r>
            <a:endParaRPr sz="2236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Data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Infrastructure 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Governance 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Communities of Interest 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Services</a:t>
            </a:r>
            <a:endParaRPr sz="1892">
              <a:solidFill>
                <a:srgbClr val="747474"/>
              </a:solidFill>
            </a:endParaRPr>
          </a:p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Event driven</a:t>
            </a:r>
            <a:endParaRPr sz="2236">
              <a:solidFill>
                <a:srgbClr val="747474"/>
              </a:solidFill>
            </a:endParaRPr>
          </a:p>
          <a:p>
            <a:pPr lvl="1" marL="596341" indent="-312369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Mobilization</a:t>
            </a:r>
            <a:r>
              <a:rPr sz="1892">
                <a:solidFill>
                  <a:srgbClr val="747474"/>
                </a:solidFill>
              </a:rPr>
              <a:t>, mapathons and community events, street surveys</a:t>
            </a:r>
            <a:endParaRPr sz="1892">
              <a:solidFill>
                <a:srgbClr val="747474"/>
              </a:solidFill>
            </a:endParaRPr>
          </a:p>
          <a:p>
            <a:pPr lvl="1" marL="596341" indent="-312369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HOT Activations, humanitarian response</a:t>
            </a:r>
            <a:endParaRPr sz="1892">
              <a:solidFill>
                <a:srgbClr val="747474"/>
              </a:solidFill>
            </a:endParaRPr>
          </a:p>
          <a:p>
            <a:pPr lvl="1" marL="596341" indent="-312369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MissingMaps and MapGive requests </a:t>
            </a:r>
          </a:p>
        </p:txBody>
      </p:sp>
      <p:sp>
        <p:nvSpPr>
          <p:cNvPr id="86" name="Shape 86"/>
          <p:cNvSpPr/>
          <p:nvPr/>
        </p:nvSpPr>
        <p:spPr>
          <a:xfrm>
            <a:off x="685800" y="9000160"/>
            <a:ext cx="438287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Students in India digitizing for Nepal earthquake recovery.</a:t>
            </a:r>
            <a:endParaRPr sz="1200"/>
          </a:p>
          <a:p>
            <a:pPr lvl="0" algn="l">
              <a:defRPr sz="1800"/>
            </a:pPr>
            <a:r>
              <a:rPr sz="1200"/>
              <a:t>Credit: Gopinath Parayil</a:t>
            </a:r>
          </a:p>
        </p:txBody>
      </p:sp>
      <p:sp>
        <p:nvSpPr>
          <p:cNvPr id="87" name="Shape 87"/>
          <p:cNvSpPr/>
          <p:nvPr>
            <p:ph type="sldNum" sz="quarter" idx="4294967295"/>
          </p:nvPr>
        </p:nvSpPr>
        <p:spPr>
          <a:xfrm>
            <a:off x="510743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natl_zoo_2014.tiff"/>
          <p:cNvPicPr/>
          <p:nvPr/>
        </p:nvPicPr>
        <p:blipFill>
          <a:blip r:embed="rId2">
            <a:extLst/>
          </a:blip>
          <a:srcRect l="19145" t="0" r="19145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Evolving ecosystem of tools</a:t>
            </a:r>
          </a:p>
        </p:txBody>
      </p:sp>
      <p:sp>
        <p:nvSpPr>
          <p:cNvPr id="91" name="Shape 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Editors: iD, JOSM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Renderings: Mapnik, CSS, Mapquest, OpenCycleMap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Data Collection: Field Papers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Streetview: Mapillary photo app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Scheduling: Tasking Manager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Data quality: Overpass Turbo, MapRoulette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Export: XAPI, MapTiles</a:t>
            </a:r>
          </a:p>
        </p:txBody>
      </p:sp>
      <p:sp>
        <p:nvSpPr>
          <p:cNvPr id="92" name="Shape 92"/>
          <p:cNvSpPr/>
          <p:nvPr>
            <p:ph type="sldNum" sz="quarter" idx="4294967295"/>
          </p:nvPr>
        </p:nvSpPr>
        <p:spPr>
          <a:xfrm>
            <a:off x="510743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Growing Commercial Adoption of OpenStreetMap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Telenav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Geofabrik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ITO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Mapbox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CartoDB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Foursquare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Craigslist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Washington Post</a:t>
            </a:r>
            <a:endParaRPr sz="34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…and more!</a:t>
            </a:r>
          </a:p>
        </p:txBody>
      </p:sp>
      <p:pic>
        <p:nvPicPr>
          <p:cNvPr id="96" name="200px-Mappingdc_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4039" y="6375400"/>
            <a:ext cx="1250661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cabi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9977" y="5758507"/>
            <a:ext cx="2129045" cy="1537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640px-The_Logo_of_The_Washington_Post_Newspaper.sv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3839" y="3037485"/>
            <a:ext cx="5086462" cy="778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craigslist-logo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11600" y="2898303"/>
            <a:ext cx="4064000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foursquare-logo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51950" y="5118100"/>
            <a:ext cx="3205259" cy="87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Geofabrik_logo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22700" y="2042682"/>
            <a:ext cx="4064000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TO_square_logo_white_bg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52548" y="7055825"/>
            <a:ext cx="2129045" cy="2129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logo_telenav_index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445500" y="4182614"/>
            <a:ext cx="2611240" cy="417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mapbox-logo-256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108476" y="7232426"/>
            <a:ext cx="1803624" cy="180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mapillary_2_logo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60120" y="5943128"/>
            <a:ext cx="2023581" cy="116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